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E6E6E6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/>
    <p:restoredTop sz="96405"/>
  </p:normalViewPr>
  <p:slideViewPr>
    <p:cSldViewPr snapToGrid="0">
      <p:cViewPr>
        <p:scale>
          <a:sx n="28" d="100"/>
          <a:sy n="28" d="100"/>
        </p:scale>
        <p:origin x="3216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02FED-ED58-0C1C-D372-BE80CE114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172CE-079C-A330-1A57-06AC005F1EF6}"/>
              </a:ext>
            </a:extLst>
          </p:cNvPr>
          <p:cNvSpPr/>
          <p:nvPr/>
        </p:nvSpPr>
        <p:spPr>
          <a:xfrm>
            <a:off x="0" y="2103689"/>
            <a:ext cx="21945600" cy="54053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26584C-8C6C-A5B2-E7FD-69962B633E0D}"/>
              </a:ext>
            </a:extLst>
          </p:cNvPr>
          <p:cNvSpPr txBox="1"/>
          <p:nvPr/>
        </p:nvSpPr>
        <p:spPr>
          <a:xfrm>
            <a:off x="474471" y="2932945"/>
            <a:ext cx="20996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global "one-stop-shop" of coseismic displacement products from spaceborne SAR and optical imagery for earthquake science and disaster response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A8A567-EAC0-6A08-4B4C-B1D46FE0EC8E}"/>
              </a:ext>
            </a:extLst>
          </p:cNvPr>
          <p:cNvSpPr txBox="1"/>
          <p:nvPr/>
        </p:nvSpPr>
        <p:spPr>
          <a:xfrm>
            <a:off x="827833" y="5742142"/>
            <a:ext cx="20697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Cole Speed, JPL Postdoctoral Fellow (334H)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Collaborators: M. Grace Bato (334H), Simran Sangha (334H), Charles Marshak (334H)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Affiliation: Jet Propulsion Laboratory, Pasadena, CA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CF9E8D-DAD2-1B3D-9768-E2945B467EC5}"/>
              </a:ext>
            </a:extLst>
          </p:cNvPr>
          <p:cNvGrpSpPr/>
          <p:nvPr/>
        </p:nvGrpSpPr>
        <p:grpSpPr>
          <a:xfrm>
            <a:off x="0" y="0"/>
            <a:ext cx="21945600" cy="2018594"/>
            <a:chOff x="0" y="0"/>
            <a:chExt cx="21945600" cy="20185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05EDF4-6239-3DDF-113C-90C437FEB87F}"/>
                </a:ext>
              </a:extLst>
            </p:cNvPr>
            <p:cNvSpPr/>
            <p:nvPr/>
          </p:nvSpPr>
          <p:spPr>
            <a:xfrm>
              <a:off x="0" y="0"/>
              <a:ext cx="21945600" cy="20185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0000"/>
                </a:highlight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290A26-B50D-0BB0-E672-AF886D632D36}"/>
                </a:ext>
              </a:extLst>
            </p:cNvPr>
            <p:cNvSpPr txBox="1"/>
            <p:nvPr/>
          </p:nvSpPr>
          <p:spPr>
            <a:xfrm>
              <a:off x="1173616" y="836401"/>
              <a:ext cx="75152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Helvetica" pitchFamily="2" charset="0"/>
                  <a:cs typeface="Arial" panose="020B0604020202020204" pitchFamily="34" charset="0"/>
                </a:rPr>
                <a:t>National Aeronautics and Space Administration</a:t>
              </a:r>
              <a:endParaRPr lang="en-US" sz="20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D047D4-52B4-F300-ACA2-95EF6232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99760" y="185325"/>
              <a:ext cx="1697902" cy="169790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FC24C88-5EDB-3C9A-58EC-E814ACA5F23F}"/>
              </a:ext>
            </a:extLst>
          </p:cNvPr>
          <p:cNvSpPr txBox="1"/>
          <p:nvPr/>
        </p:nvSpPr>
        <p:spPr>
          <a:xfrm>
            <a:off x="827833" y="2178020"/>
            <a:ext cx="20416026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D03227-E32B-5E89-39CB-3A8F3833B6F5}"/>
              </a:ext>
            </a:extLst>
          </p:cNvPr>
          <p:cNvSpPr txBox="1"/>
          <p:nvPr/>
        </p:nvSpPr>
        <p:spPr>
          <a:xfrm>
            <a:off x="673024" y="28182823"/>
            <a:ext cx="698697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87CB3B-0A8B-F04E-225F-C936666E8D13}"/>
              </a:ext>
            </a:extLst>
          </p:cNvPr>
          <p:cNvSpPr txBox="1"/>
          <p:nvPr/>
        </p:nvSpPr>
        <p:spPr>
          <a:xfrm>
            <a:off x="673024" y="31007329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Postdoc-E-006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2024. All rights reserved.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C865C6-A394-0629-D8C7-3409A40E0B9A}"/>
              </a:ext>
            </a:extLst>
          </p:cNvPr>
          <p:cNvSpPr/>
          <p:nvPr/>
        </p:nvSpPr>
        <p:spPr>
          <a:xfrm>
            <a:off x="539759" y="7632840"/>
            <a:ext cx="172322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Background and Objectives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3A55CD-5BD7-A351-D874-EBE99A0F4955}"/>
              </a:ext>
            </a:extLst>
          </p:cNvPr>
          <p:cNvSpPr/>
          <p:nvPr/>
        </p:nvSpPr>
        <p:spPr>
          <a:xfrm>
            <a:off x="474470" y="12572176"/>
            <a:ext cx="100721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Approach: </a:t>
            </a:r>
            <a:r>
              <a:rPr lang="en-US" sz="3200" b="1" dirty="0">
                <a:solidFill>
                  <a:schemeClr val="dk1"/>
                </a:solidFill>
              </a:rPr>
              <a:t>Automated Processing Workflow for Historic and Future Earthquake Products</a:t>
            </a:r>
            <a:endParaRPr lang="en-US" sz="1400" dirty="0">
              <a:solidFill>
                <a:schemeClr val="dk1"/>
              </a:solidFill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4426BFE-2DE7-F402-6387-C71E2212A720}"/>
              </a:ext>
            </a:extLst>
          </p:cNvPr>
          <p:cNvSpPr/>
          <p:nvPr/>
        </p:nvSpPr>
        <p:spPr>
          <a:xfrm>
            <a:off x="403709" y="27060606"/>
            <a:ext cx="126738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 products will be provided to NASA Disaster Response Coordination System (DRCS), enabling more rapid disaster response and understanding of earthquake surface rupture extent.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12B122-F60A-1018-2971-5E14F289AF8B}"/>
              </a:ext>
            </a:extLst>
          </p:cNvPr>
          <p:cNvSpPr/>
          <p:nvPr/>
        </p:nvSpPr>
        <p:spPr>
          <a:xfrm>
            <a:off x="12984651" y="22073766"/>
            <a:ext cx="89609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Future Work: Interactive dashboard and </a:t>
            </a:r>
            <a:r>
              <a:rPr lang="en-US" sz="3200" b="1" dirty="0" err="1"/>
              <a:t>Jupyter</a:t>
            </a:r>
            <a:r>
              <a:rPr lang="en-US" sz="3200" b="1" dirty="0"/>
              <a:t> notebooks for greater data accessibility</a:t>
            </a:r>
            <a:endParaRPr lang="en-US" sz="3200" dirty="0">
              <a:solidFill>
                <a:srgbClr val="FF0000"/>
              </a:solidFill>
            </a:endParaRPr>
          </a:p>
          <a:p>
            <a:endParaRPr lang="en-US" sz="3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EE5DDB-CF8F-8ADF-FF00-E576582C1F72}"/>
              </a:ext>
            </a:extLst>
          </p:cNvPr>
          <p:cNvSpPr/>
          <p:nvPr/>
        </p:nvSpPr>
        <p:spPr>
          <a:xfrm>
            <a:off x="8688841" y="28008071"/>
            <a:ext cx="12415511" cy="4414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B16AEE-FCBB-8FE6-C62C-47D814D8DA6D}"/>
              </a:ext>
            </a:extLst>
          </p:cNvPr>
          <p:cNvSpPr txBox="1"/>
          <p:nvPr/>
        </p:nvSpPr>
        <p:spPr>
          <a:xfrm>
            <a:off x="8818757" y="28012463"/>
            <a:ext cx="11816249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Speed, C.M., Zinke, R., Bato, M.G., Fielding, E.J., Bekaert, D. (In-prep). A global "one-stop-shop" of coseismic displacement products derived from spaceborne SAR for earthquake science and disaster response applications.</a:t>
            </a: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Acknowledgements:</a:t>
            </a: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3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cole.speed@jpl.nasa.gov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861D06-F5AE-2EDB-893D-18BA78FF1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657" y="30930717"/>
            <a:ext cx="1673332" cy="16595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6AA1E27-EFAD-A069-D581-2F8870C85BD3}"/>
              </a:ext>
            </a:extLst>
          </p:cNvPr>
          <p:cNvSpPr txBox="1"/>
          <p:nvPr/>
        </p:nvSpPr>
        <p:spPr>
          <a:xfrm>
            <a:off x="3912797" y="29804610"/>
            <a:ext cx="48723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2400"/>
              </a:spcAft>
            </a:pPr>
            <a:r>
              <a:rPr lang="en-US" altLang="en-US" sz="2400" b="1" dirty="0">
                <a:latin typeface="Arial" panose="020B0604020202020204" pitchFamily="34" charset="0"/>
              </a:rPr>
              <a:t>One-stop-shop of coseismic displacement products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15588D-39B7-0390-2365-BFEB9C65C822}"/>
              </a:ext>
            </a:extLst>
          </p:cNvPr>
          <p:cNvSpPr txBox="1"/>
          <p:nvPr/>
        </p:nvSpPr>
        <p:spPr>
          <a:xfrm>
            <a:off x="9589648" y="8208688"/>
            <a:ext cx="106684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Large, shallow earthquakes pose a global threat to human safety and infrastructure. </a:t>
            </a:r>
            <a:r>
              <a:rPr lang="en-US" sz="2400" b="1" dirty="0">
                <a:solidFill>
                  <a:schemeClr val="dk1"/>
                </a:solidFill>
              </a:rPr>
              <a:t>We are developing a comprehensive, standardized database of surface displacement products from SAR and optical datasets – a global “one-stop-shop” for satellite-derived earthquake deformation estimates.</a:t>
            </a:r>
            <a:r>
              <a:rPr lang="en-US" sz="2400" dirty="0">
                <a:solidFill>
                  <a:schemeClr val="dk1"/>
                </a:solidFill>
              </a:rPr>
              <a:t> Focused on historic events (≥ M6.0, ≤ 30 km depth) from 2014 onward, product generation will leverage automated cloud-based processing. Sensor-neutral products will be delivered through a user-friendly web portal for seamless integration into GIS platforms and modeling workflows. For future earthquakes, the workflow will auto-trigger, providing low-latency displacement estimates to support both scientific analysis and disaster response efforts.</a:t>
            </a:r>
          </a:p>
        </p:txBody>
      </p:sp>
      <p:cxnSp>
        <p:nvCxnSpPr>
          <p:cNvPr id="72" name="Google Shape;73;p13">
            <a:extLst>
              <a:ext uri="{FF2B5EF4-FFF2-40B4-BE49-F238E27FC236}">
                <a16:creationId xmlns:a16="http://schemas.microsoft.com/office/drawing/2014/main" id="{FE38820C-767C-AED1-2DE8-8BDD4038DF11}"/>
              </a:ext>
            </a:extLst>
          </p:cNvPr>
          <p:cNvCxnSpPr>
            <a:cxnSpLocks/>
          </p:cNvCxnSpPr>
          <p:nvPr/>
        </p:nvCxnSpPr>
        <p:spPr>
          <a:xfrm>
            <a:off x="619278" y="16434914"/>
            <a:ext cx="10603014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6" name="Google Shape;77;p13" title="USGS_logo_green_SQUARE.png">
            <a:extLst>
              <a:ext uri="{FF2B5EF4-FFF2-40B4-BE49-F238E27FC236}">
                <a16:creationId xmlns:a16="http://schemas.microsoft.com/office/drawing/2014/main" id="{9D946A56-4750-C6DF-B576-6513B87DADB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9855" y="12874064"/>
            <a:ext cx="1327308" cy="132730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78;p13">
            <a:extLst>
              <a:ext uri="{FF2B5EF4-FFF2-40B4-BE49-F238E27FC236}">
                <a16:creationId xmlns:a16="http://schemas.microsoft.com/office/drawing/2014/main" id="{DACCC88B-42E8-F53C-C368-7AA38B967662}"/>
              </a:ext>
            </a:extLst>
          </p:cNvPr>
          <p:cNvSpPr txBox="1"/>
          <p:nvPr/>
        </p:nvSpPr>
        <p:spPr>
          <a:xfrm>
            <a:off x="4806380" y="13853811"/>
            <a:ext cx="6340867" cy="2633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1275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Query USGS Earthquake Portal API to identify earthquakes meeting significance criteria </a:t>
            </a:r>
          </a:p>
          <a:p>
            <a:pPr marL="41275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Construct Area of Interest (AOI)  based on USGS FFM or 100 x 100 km polygon</a:t>
            </a:r>
          </a:p>
          <a:p>
            <a:pPr marL="41275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Simultaneously run cronjob hourly to identify new earthquakes and build processing jobs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46D5218-F800-0E04-D1F2-5C3B94CDDA41}"/>
              </a:ext>
            </a:extLst>
          </p:cNvPr>
          <p:cNvCxnSpPr>
            <a:cxnSpLocks/>
          </p:cNvCxnSpPr>
          <p:nvPr/>
        </p:nvCxnSpPr>
        <p:spPr>
          <a:xfrm flipH="1">
            <a:off x="11185504" y="12453634"/>
            <a:ext cx="81376" cy="96009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oogle Shape;104;p13">
            <a:extLst>
              <a:ext uri="{FF2B5EF4-FFF2-40B4-BE49-F238E27FC236}">
                <a16:creationId xmlns:a16="http://schemas.microsoft.com/office/drawing/2014/main" id="{35C86563-3F92-D07A-4AD9-C00928955145}"/>
              </a:ext>
            </a:extLst>
          </p:cNvPr>
          <p:cNvCxnSpPr>
            <a:cxnSpLocks/>
          </p:cNvCxnSpPr>
          <p:nvPr/>
        </p:nvCxnSpPr>
        <p:spPr>
          <a:xfrm>
            <a:off x="283713" y="18914324"/>
            <a:ext cx="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1" name="Google Shape;105;p13">
            <a:extLst>
              <a:ext uri="{FF2B5EF4-FFF2-40B4-BE49-F238E27FC236}">
                <a16:creationId xmlns:a16="http://schemas.microsoft.com/office/drawing/2014/main" id="{45A710F8-E632-FA8A-E827-C20140372D54}"/>
              </a:ext>
            </a:extLst>
          </p:cNvPr>
          <p:cNvCxnSpPr>
            <a:cxnSpLocks/>
          </p:cNvCxnSpPr>
          <p:nvPr/>
        </p:nvCxnSpPr>
        <p:spPr>
          <a:xfrm>
            <a:off x="308568" y="16182253"/>
            <a:ext cx="0" cy="7086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17CA631-E3C2-BD1E-2E5E-6DB64909D054}"/>
              </a:ext>
            </a:extLst>
          </p:cNvPr>
          <p:cNvSpPr/>
          <p:nvPr/>
        </p:nvSpPr>
        <p:spPr>
          <a:xfrm>
            <a:off x="11464208" y="12577431"/>
            <a:ext cx="9776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Results: Global database of </a:t>
            </a:r>
            <a:r>
              <a:rPr lang="en-US" sz="3200" b="1" dirty="0">
                <a:solidFill>
                  <a:schemeClr val="dk1"/>
                </a:solidFill>
              </a:rPr>
              <a:t>SAR / Optical Data Products</a:t>
            </a:r>
            <a:endParaRPr lang="en-US" sz="1400" dirty="0">
              <a:solidFill>
                <a:schemeClr val="dk1"/>
              </a:solidFill>
            </a:endParaRPr>
          </a:p>
        </p:txBody>
      </p:sp>
      <p:sp>
        <p:nvSpPr>
          <p:cNvPr id="156" name="Google Shape;79;p13">
            <a:extLst>
              <a:ext uri="{FF2B5EF4-FFF2-40B4-BE49-F238E27FC236}">
                <a16:creationId xmlns:a16="http://schemas.microsoft.com/office/drawing/2014/main" id="{392C0A60-D019-5D65-F37E-411496760F1A}"/>
              </a:ext>
            </a:extLst>
          </p:cNvPr>
          <p:cNvSpPr txBox="1"/>
          <p:nvPr/>
        </p:nvSpPr>
        <p:spPr>
          <a:xfrm>
            <a:off x="4838771" y="16725011"/>
            <a:ext cx="5954791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640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Identify pre- and post-earthquake Sentinel-1A/B SAR and Sentinel-2A/B/C (optical) imagery intersecting AOI</a:t>
            </a:r>
            <a:endParaRPr sz="2400" dirty="0">
              <a:solidFill>
                <a:schemeClr val="dk1"/>
              </a:solidFill>
            </a:endParaRPr>
          </a:p>
          <a:p>
            <a:pPr marL="40640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6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Construct jobs using pre- and post-earthquake images (coseismic pairs) for all intersecting tracks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57" name="Google Shape;80;p13">
            <a:extLst>
              <a:ext uri="{FF2B5EF4-FFF2-40B4-BE49-F238E27FC236}">
                <a16:creationId xmlns:a16="http://schemas.microsoft.com/office/drawing/2014/main" id="{16C55E29-2757-474C-3BAF-083124DD5B27}"/>
              </a:ext>
            </a:extLst>
          </p:cNvPr>
          <p:cNvSpPr txBox="1"/>
          <p:nvPr/>
        </p:nvSpPr>
        <p:spPr>
          <a:xfrm>
            <a:off x="4762973" y="19338746"/>
            <a:ext cx="6888052" cy="26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1275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b="1" dirty="0">
                <a:solidFill>
                  <a:schemeClr val="dk1"/>
                </a:solidFill>
              </a:rPr>
              <a:t>SAR/InSAR Product: </a:t>
            </a:r>
            <a:r>
              <a:rPr lang="en" sz="2400" dirty="0">
                <a:solidFill>
                  <a:schemeClr val="dk1"/>
                </a:solidFill>
              </a:rPr>
              <a:t>NASA-JPL ISCE2 software</a:t>
            </a:r>
            <a:endParaRPr sz="2400" dirty="0">
              <a:solidFill>
                <a:schemeClr val="dk1"/>
              </a:solidFill>
            </a:endParaRPr>
          </a:p>
          <a:p>
            <a:pPr marL="412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b="1" dirty="0">
                <a:solidFill>
                  <a:schemeClr val="dk1"/>
                </a:solidFill>
              </a:rPr>
              <a:t>Outputs: </a:t>
            </a:r>
            <a:r>
              <a:rPr lang="en" sz="2400" dirty="0">
                <a:solidFill>
                  <a:schemeClr val="dk1"/>
                </a:solidFill>
              </a:rPr>
              <a:t>Interferograms, pixel offsets</a:t>
            </a:r>
          </a:p>
          <a:p>
            <a:pPr marL="412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b="1" dirty="0">
                <a:solidFill>
                  <a:schemeClr val="dk1"/>
                </a:solidFill>
              </a:rPr>
              <a:t>Optical Product: </a:t>
            </a:r>
            <a:r>
              <a:rPr lang="en" sz="2400" dirty="0" err="1">
                <a:solidFill>
                  <a:schemeClr val="dk1"/>
                </a:solidFill>
              </a:rPr>
              <a:t>autoRIFT</a:t>
            </a:r>
            <a:r>
              <a:rPr lang="en" sz="2400" dirty="0">
                <a:solidFill>
                  <a:schemeClr val="dk1"/>
                </a:solidFill>
              </a:rPr>
              <a:t> software</a:t>
            </a:r>
            <a:endParaRPr sz="2400" dirty="0">
              <a:solidFill>
                <a:schemeClr val="dk1"/>
              </a:solidFill>
            </a:endParaRPr>
          </a:p>
          <a:p>
            <a:pPr marL="412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b="1" dirty="0">
                <a:solidFill>
                  <a:schemeClr val="dk1"/>
                </a:solidFill>
              </a:rPr>
              <a:t>Outputs: </a:t>
            </a:r>
            <a:r>
              <a:rPr lang="en" sz="2400" dirty="0">
                <a:solidFill>
                  <a:schemeClr val="dk1"/>
                </a:solidFill>
              </a:rPr>
              <a:t>Pixel offsets</a:t>
            </a:r>
            <a:endParaRPr sz="2400" dirty="0">
              <a:solidFill>
                <a:schemeClr val="dk1"/>
              </a:solidFill>
            </a:endParaRPr>
          </a:p>
          <a:p>
            <a:pPr marL="41275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Run hundreds of jobs in parallel with ASF HyP3, dramatically accelerating product generation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58" name="Google Shape;76;p13" title="ASFLogo-Blue2-copy-1-1-260x132.png">
            <a:extLst>
              <a:ext uri="{FF2B5EF4-FFF2-40B4-BE49-F238E27FC236}">
                <a16:creationId xmlns:a16="http://schemas.microsoft.com/office/drawing/2014/main" id="{4805B0C9-FFBB-170B-8FBF-F5B47B12E4D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9997" y="13192613"/>
            <a:ext cx="1142468" cy="580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82;p13" title="copernicus-logo.png">
            <a:extLst>
              <a:ext uri="{FF2B5EF4-FFF2-40B4-BE49-F238E27FC236}">
                <a16:creationId xmlns:a16="http://schemas.microsoft.com/office/drawing/2014/main" id="{962D5394-8C76-048D-B5FD-F8ABC6C642C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36100" y="13241915"/>
            <a:ext cx="1482977" cy="536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74;p13">
            <a:extLst>
              <a:ext uri="{FF2B5EF4-FFF2-40B4-BE49-F238E27FC236}">
                <a16:creationId xmlns:a16="http://schemas.microsoft.com/office/drawing/2014/main" id="{898B9395-C95A-E82C-94E8-62BA9E534A48}"/>
              </a:ext>
            </a:extLst>
          </p:cNvPr>
          <p:cNvCxnSpPr>
            <a:cxnSpLocks/>
          </p:cNvCxnSpPr>
          <p:nvPr/>
        </p:nvCxnSpPr>
        <p:spPr>
          <a:xfrm>
            <a:off x="648539" y="19286990"/>
            <a:ext cx="10573753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Picture 171">
            <a:extLst>
              <a:ext uri="{FF2B5EF4-FFF2-40B4-BE49-F238E27FC236}">
                <a16:creationId xmlns:a16="http://schemas.microsoft.com/office/drawing/2014/main" id="{384F00DB-8169-D7A0-8A37-694A6AE1B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625" y="16612027"/>
            <a:ext cx="4261289" cy="2552846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87A88FE7-990C-C8B8-C0CA-3C5280555B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625" y="13750653"/>
            <a:ext cx="4279211" cy="2508503"/>
          </a:xfrm>
          <a:prstGeom prst="rect">
            <a:avLst/>
          </a:prstGeom>
        </p:spPr>
      </p:pic>
      <p:pic>
        <p:nvPicPr>
          <p:cNvPr id="175" name="Google Shape;72;p13" title="example_query_RNG.png">
            <a:extLst>
              <a:ext uri="{FF2B5EF4-FFF2-40B4-BE49-F238E27FC236}">
                <a16:creationId xmlns:a16="http://schemas.microsoft.com/office/drawing/2014/main" id="{6EBF3FF5-AE8B-8B7C-F854-CD9983ABFD58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9759" y="19445676"/>
            <a:ext cx="4256906" cy="2479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86;p13">
            <a:extLst>
              <a:ext uri="{FF2B5EF4-FFF2-40B4-BE49-F238E27FC236}">
                <a16:creationId xmlns:a16="http://schemas.microsoft.com/office/drawing/2014/main" id="{C544BABF-7AF1-CE54-A37D-715B9D0B4888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56667" y="23069473"/>
            <a:ext cx="5641485" cy="352402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Rectangle 178">
            <a:extLst>
              <a:ext uri="{FF2B5EF4-FFF2-40B4-BE49-F238E27FC236}">
                <a16:creationId xmlns:a16="http://schemas.microsoft.com/office/drawing/2014/main" id="{B70F66B5-F1D3-7EDA-DDC7-AEA176010C4F}"/>
              </a:ext>
            </a:extLst>
          </p:cNvPr>
          <p:cNvSpPr/>
          <p:nvPr/>
        </p:nvSpPr>
        <p:spPr>
          <a:xfrm>
            <a:off x="554625" y="13750653"/>
            <a:ext cx="4261289" cy="25085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843D2EC3-A12C-EF79-8CC8-16D6E6161C48}"/>
              </a:ext>
            </a:extLst>
          </p:cNvPr>
          <p:cNvSpPr/>
          <p:nvPr/>
        </p:nvSpPr>
        <p:spPr>
          <a:xfrm>
            <a:off x="553482" y="16616135"/>
            <a:ext cx="4261289" cy="25085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FEB396BC-8A18-E3BC-D2F9-40353E9447E7}"/>
              </a:ext>
            </a:extLst>
          </p:cNvPr>
          <p:cNvSpPr/>
          <p:nvPr/>
        </p:nvSpPr>
        <p:spPr>
          <a:xfrm>
            <a:off x="554626" y="19460603"/>
            <a:ext cx="4242040" cy="24641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" name="Picture 183">
            <a:extLst>
              <a:ext uri="{FF2B5EF4-FFF2-40B4-BE49-F238E27FC236}">
                <a16:creationId xmlns:a16="http://schemas.microsoft.com/office/drawing/2014/main" id="{C52B8C19-EAB9-1A43-0836-200A981677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930" y="7974887"/>
            <a:ext cx="8400900" cy="4192182"/>
          </a:xfrm>
          <a:prstGeom prst="rect">
            <a:avLst/>
          </a:prstGeom>
        </p:spPr>
      </p:pic>
      <p:cxnSp>
        <p:nvCxnSpPr>
          <p:cNvPr id="2" name="Google Shape;74;p13">
            <a:extLst>
              <a:ext uri="{FF2B5EF4-FFF2-40B4-BE49-F238E27FC236}">
                <a16:creationId xmlns:a16="http://schemas.microsoft.com/office/drawing/2014/main" id="{34B67D5D-1D22-F27C-9C81-E31FBA5190E2}"/>
              </a:ext>
            </a:extLst>
          </p:cNvPr>
          <p:cNvCxnSpPr>
            <a:cxnSpLocks/>
          </p:cNvCxnSpPr>
          <p:nvPr/>
        </p:nvCxnSpPr>
        <p:spPr>
          <a:xfrm>
            <a:off x="521246" y="12475093"/>
            <a:ext cx="20690377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9" name="Picture 58">
            <a:extLst>
              <a:ext uri="{FF2B5EF4-FFF2-40B4-BE49-F238E27FC236}">
                <a16:creationId xmlns:a16="http://schemas.microsoft.com/office/drawing/2014/main" id="{0DE9A1B3-E791-4A21-763F-692491A0CB6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70067"/>
          <a:stretch>
            <a:fillRect/>
          </a:stretch>
        </p:blipFill>
        <p:spPr>
          <a:xfrm>
            <a:off x="11191309" y="13373518"/>
            <a:ext cx="6617271" cy="351733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80AC386-C8B7-44E2-EAB0-37B4B2F7840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9226" t="69550" b="2168"/>
          <a:stretch>
            <a:fillRect/>
          </a:stretch>
        </p:blipFill>
        <p:spPr>
          <a:xfrm>
            <a:off x="18050198" y="17044156"/>
            <a:ext cx="3291038" cy="325512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5B027D8-296E-9571-02E1-DC1BA46E7CA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69576" r="52182" b="2143"/>
          <a:stretch>
            <a:fillRect/>
          </a:stretch>
        </p:blipFill>
        <p:spPr>
          <a:xfrm>
            <a:off x="18131541" y="13672216"/>
            <a:ext cx="3128353" cy="3285576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5ADA12B-978D-6DBA-2691-A4A826978932}"/>
              </a:ext>
            </a:extLst>
          </p:cNvPr>
          <p:cNvCxnSpPr>
            <a:cxnSpLocks/>
          </p:cNvCxnSpPr>
          <p:nvPr/>
        </p:nvCxnSpPr>
        <p:spPr>
          <a:xfrm>
            <a:off x="17894747" y="13290041"/>
            <a:ext cx="0" cy="68913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EE46323A-ECBD-46AB-4892-3DBCAEF1738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35036" b="35944"/>
          <a:stretch>
            <a:fillRect/>
          </a:stretch>
        </p:blipFill>
        <p:spPr>
          <a:xfrm>
            <a:off x="11222292" y="16990974"/>
            <a:ext cx="6617271" cy="3409906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1B62F776-66EE-00FC-CC45-DDC91BB5690C}"/>
              </a:ext>
            </a:extLst>
          </p:cNvPr>
          <p:cNvSpPr/>
          <p:nvPr/>
        </p:nvSpPr>
        <p:spPr>
          <a:xfrm>
            <a:off x="12674592" y="13197531"/>
            <a:ext cx="4444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/>
              <a:t>SAR displacement products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BE3A15D-9C69-5241-0E8D-B5FD14342C1C}"/>
              </a:ext>
            </a:extLst>
          </p:cNvPr>
          <p:cNvSpPr/>
          <p:nvPr/>
        </p:nvSpPr>
        <p:spPr>
          <a:xfrm>
            <a:off x="18486942" y="13133606"/>
            <a:ext cx="2372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/>
              <a:t>Optical products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101" name="Google Shape;78;p13">
            <a:extLst>
              <a:ext uri="{FF2B5EF4-FFF2-40B4-BE49-F238E27FC236}">
                <a16:creationId xmlns:a16="http://schemas.microsoft.com/office/drawing/2014/main" id="{FDE9260F-73B4-F335-1E21-DCC127ADECDC}"/>
              </a:ext>
            </a:extLst>
          </p:cNvPr>
          <p:cNvSpPr txBox="1"/>
          <p:nvPr/>
        </p:nvSpPr>
        <p:spPr>
          <a:xfrm>
            <a:off x="11222292" y="20272682"/>
            <a:ext cx="10916490" cy="1815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12750" lvl="0" indent="-34290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Multi-layer SAR and optical products provide complementary displacement estimates for 370 unique earthquake events, across a variety of tectonic settings.</a:t>
            </a:r>
          </a:p>
          <a:p>
            <a:pPr marL="412750" indent="-342900">
              <a:spcAft>
                <a:spcPts val="600"/>
              </a:spcAft>
              <a:buClr>
                <a:schemeClr val="dk1"/>
              </a:buClr>
              <a:buSzPts val="2500"/>
              <a:buFont typeface="Arial" panose="020B0604020202020204" pitchFamily="34" charset="0"/>
              <a:buChar char="•"/>
            </a:pPr>
            <a:r>
              <a:rPr lang="en" sz="2400" dirty="0">
                <a:solidFill>
                  <a:schemeClr val="dk1"/>
                </a:solidFill>
              </a:rPr>
              <a:t>Products delivered in sensor-neutral format for rapid integration and use in downstream modeling workflows by the end-user (NASA/JPL/EQ Community).</a:t>
            </a:r>
          </a:p>
        </p:txBody>
      </p:sp>
      <p:cxnSp>
        <p:nvCxnSpPr>
          <p:cNvPr id="102" name="Google Shape;74;p13">
            <a:extLst>
              <a:ext uri="{FF2B5EF4-FFF2-40B4-BE49-F238E27FC236}">
                <a16:creationId xmlns:a16="http://schemas.microsoft.com/office/drawing/2014/main" id="{7C228E2D-202F-FB20-78AC-AEF390E05A99}"/>
              </a:ext>
            </a:extLst>
          </p:cNvPr>
          <p:cNvCxnSpPr>
            <a:cxnSpLocks/>
          </p:cNvCxnSpPr>
          <p:nvPr/>
        </p:nvCxnSpPr>
        <p:spPr>
          <a:xfrm>
            <a:off x="474470" y="22054623"/>
            <a:ext cx="20866766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36C2B7E-C5FC-8389-B9B1-4D930B53CDF1}"/>
              </a:ext>
            </a:extLst>
          </p:cNvPr>
          <p:cNvSpPr/>
          <p:nvPr/>
        </p:nvSpPr>
        <p:spPr>
          <a:xfrm>
            <a:off x="308568" y="22072017"/>
            <a:ext cx="128585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dk1"/>
                </a:solidFill>
              </a:rPr>
              <a:t>Application and Significance: M7.8 Myanmar Earthquake (28 March 2025)</a:t>
            </a:r>
            <a:endParaRPr lang="en-US" sz="1400" dirty="0">
              <a:solidFill>
                <a:schemeClr val="dk1"/>
              </a:solidFill>
            </a:endParaRP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044AF995-3D9B-4409-F7CF-0C84436F1E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930" y="22767975"/>
            <a:ext cx="6521089" cy="4225767"/>
          </a:xfrm>
          <a:prstGeom prst="rect">
            <a:avLst/>
          </a:prstGeom>
        </p:spPr>
      </p:pic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B0DA3BE5-F49A-99C1-77CA-13D7F6E49650}"/>
              </a:ext>
            </a:extLst>
          </p:cNvPr>
          <p:cNvCxnSpPr>
            <a:cxnSpLocks/>
          </p:cNvCxnSpPr>
          <p:nvPr/>
        </p:nvCxnSpPr>
        <p:spPr>
          <a:xfrm>
            <a:off x="12972035" y="22054623"/>
            <a:ext cx="0" cy="588979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4D9EB4AC-368D-6423-49DA-CBD188184152}"/>
              </a:ext>
            </a:extLst>
          </p:cNvPr>
          <p:cNvSpPr txBox="1"/>
          <p:nvPr/>
        </p:nvSpPr>
        <p:spPr>
          <a:xfrm>
            <a:off x="12984651" y="27145247"/>
            <a:ext cx="915413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rtl="0"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Developing interactive dashboard to explore data and user-friendly notebooks for data application.</a:t>
            </a:r>
          </a:p>
        </p:txBody>
      </p:sp>
      <p:pic>
        <p:nvPicPr>
          <p:cNvPr id="122" name="Picture 121" descr="Map&#10;&#10;AI-generated content may be incorrect.">
            <a:extLst>
              <a:ext uri="{FF2B5EF4-FFF2-40B4-BE49-F238E27FC236}">
                <a16:creationId xmlns:a16="http://schemas.microsoft.com/office/drawing/2014/main" id="{0C1F69B4-1497-B927-CA01-39D76DB507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262300" y="23197499"/>
            <a:ext cx="8134648" cy="38631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97DF373A-ACDD-3047-0D9F-C65D0CC4312C}"/>
              </a:ext>
            </a:extLst>
          </p:cNvPr>
          <p:cNvSpPr txBox="1"/>
          <p:nvPr/>
        </p:nvSpPr>
        <p:spPr>
          <a:xfrm>
            <a:off x="8956765" y="30253476"/>
            <a:ext cx="119334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2400"/>
              </a:spcAft>
            </a:pPr>
            <a:r>
              <a:rPr lang="en-US" altLang="en-US" sz="2400" dirty="0">
                <a:latin typeface="Arial" panose="020B0604020202020204" pitchFamily="34" charset="0"/>
              </a:rPr>
              <a:t>This work is supported by the “</a:t>
            </a:r>
            <a:r>
              <a:rPr lang="en-US" altLang="en-US" sz="2400" i="1" dirty="0">
                <a:latin typeface="Arial" panose="020B0604020202020204" pitchFamily="34" charset="0"/>
              </a:rPr>
              <a:t>One-Stop-Shop of Coseismic Products” </a:t>
            </a:r>
            <a:r>
              <a:rPr lang="en-US" altLang="en-US" sz="2400" dirty="0">
                <a:latin typeface="Arial" panose="020B0604020202020204" pitchFamily="34" charset="0"/>
              </a:rPr>
              <a:t>project funded by NASA’s ROSES Earth Surface and Interior (ESI) focus area (23-ESI23-0012) to enhance understanding of earthquake mechanisms and support disaster response.</a:t>
            </a:r>
          </a:p>
        </p:txBody>
      </p:sp>
    </p:spTree>
    <p:extLst>
      <p:ext uri="{BB962C8B-B14F-4D97-AF65-F5344CB8AC3E}">
        <p14:creationId xmlns:p14="http://schemas.microsoft.com/office/powerpoint/2010/main" val="1139969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578</Words>
  <Application>Microsoft Macintosh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Cole Speed</cp:lastModifiedBy>
  <cp:revision>36</cp:revision>
  <dcterms:created xsi:type="dcterms:W3CDTF">2022-08-22T17:05:38Z</dcterms:created>
  <dcterms:modified xsi:type="dcterms:W3CDTF">2025-10-15T20:12:54Z</dcterms:modified>
</cp:coreProperties>
</file>